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E6CC8C6-9601-4E9C-BE79-5EAC9AAAACEA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0EAD-4C69-46B2-ABC3-9B8BD2AB999C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CACE-01E1-41BB-AEFC-68F6C50453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083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9A49-AC1C-41AB-88DC-8514968EE2AF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3538-91A2-4E61-BC7C-130FF86FBE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51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8000" smtClean="0">
                <a:solidFill>
                  <a:srgbClr val="A5301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8000" smtClean="0">
                <a:solidFill>
                  <a:srgbClr val="A5301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6730-B67C-4092-98E2-57B7A3E3D6E1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7CD3-E37B-44BD-A6DD-A357111E99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183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9035-F84D-428C-8282-D51071DB3537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711B0-595D-43FE-92B9-DA9296C1E7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32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8000" smtClean="0">
                <a:solidFill>
                  <a:srgbClr val="A5301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8000" smtClean="0">
                <a:solidFill>
                  <a:srgbClr val="A5301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4049-1A1D-4ADB-BA2D-18E16B4FA341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FEC7-E18F-4747-87E1-DC459EA539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46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A7EF-A1C3-4301-A55C-0B5A0D281724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76E5-4EB8-4244-9558-183BF94CAB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54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2B3F-6965-4E1A-8969-13A8E6AFE858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E192-C277-4763-B7AA-75F3BE850F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715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901B-4454-4F33-A70A-9286EA35F49A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45FC-0443-41B9-92D7-EEDCBB6171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546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E6B0-05FF-41A1-9579-0D582EA6861F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75D-1DA3-4DAC-99D3-EBEF1D0E99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18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A079-6F31-4C5D-A20C-E18A048A0D19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70499-2991-4E82-BBA0-94A21066BD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948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3642-4CB8-4B3C-8E7E-B0C868DDD10C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221-8AE3-4D51-8C02-0D39EDBB5B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283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DAD8-2B8A-4316-B0AC-51C6171A2615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9ED1-DF4B-4F19-95AB-0A062D55CE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059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5756-932F-4D0C-BC0C-023BE3AE0D9C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3F00-1326-4556-8501-D1D9DA125B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656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B51E-03CB-42A5-8CF5-DE87DC5F96F1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E8A0-B5BD-4099-95B0-7566C4866E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032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9EB7-89F6-4671-979B-8CC4071F9BFB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C5B1-BD1F-4C23-80E3-FBBA9742B2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059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A7AF-B5D9-4E2F-9D9D-B0D5EAF09E6C}" type="datetimeFigureOut">
              <a:rPr lang="en-US" altLang="zh-TW"/>
              <a:pPr>
                <a:defRPr/>
              </a:pPr>
              <a:t>9/10/2016</a:t>
            </a:fld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2FDF-C97B-4F48-BBD2-2CF73B2C9C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53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A11AF7-BC16-47FB-8744-F3E740DF82EC}" type="datetimeFigureOut">
              <a:rPr lang="en-US" altLang="zh-TW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  <a:ea typeface="新細明體" panose="02020500000000000000" pitchFamily="18" charset="-12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0D7E8C-80CB-43C2-B1E3-AB560A5DA46B}" type="slidenum">
              <a:rPr lang="en-US" altLang="zh-TW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00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2270125" y="287338"/>
            <a:ext cx="9374188" cy="1279525"/>
          </a:xfrm>
        </p:spPr>
        <p:txBody>
          <a:bodyPr/>
          <a:lstStyle/>
          <a:p>
            <a:pPr eaLnBrk="1" hangingPunct="1"/>
            <a:r>
              <a:rPr lang="en-US" altLang="zh-TW" sz="80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Sentence Practice</a:t>
            </a:r>
            <a:endParaRPr lang="zh-TW" altLang="en-US" sz="8000" b="1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25" y="1797050"/>
            <a:ext cx="8993188" cy="5060950"/>
          </a:xfrm>
        </p:spPr>
      </p:pic>
    </p:spTree>
    <p:extLst>
      <p:ext uri="{BB962C8B-B14F-4D97-AF65-F5344CB8AC3E}">
        <p14:creationId xmlns:p14="http://schemas.microsoft.com/office/powerpoint/2010/main" val="39299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9" y="1676399"/>
            <a:ext cx="6716888" cy="3778250"/>
          </a:xfrm>
        </p:spPr>
      </p:pic>
      <p:sp>
        <p:nvSpPr>
          <p:cNvPr id="5" name="文字方塊 4"/>
          <p:cNvSpPr txBox="1"/>
          <p:nvPr/>
        </p:nvSpPr>
        <p:spPr>
          <a:xfrm>
            <a:off x="7437109" y="1676399"/>
            <a:ext cx="4398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 smtClean="0">
                <a:solidFill>
                  <a:srgbClr val="0D047C"/>
                </a:solidFill>
                <a:latin typeface="Comic Sans MS" panose="030F0702030302020204" pitchFamily="66" charset="0"/>
              </a:rPr>
              <a:t>Who's That Pokémon?</a:t>
            </a:r>
            <a:endParaRPr lang="zh-TW" altLang="en-US" sz="8000" dirty="0">
              <a:solidFill>
                <a:srgbClr val="0D047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14704" y="1905000"/>
            <a:ext cx="11477296" cy="393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0" u="sng" dirty="0" smtClean="0">
                <a:latin typeface="Comic Sans MS" panose="030F0702030302020204" pitchFamily="66" charset="0"/>
              </a:rPr>
              <a:t>Pi</a:t>
            </a:r>
            <a:r>
              <a:rPr lang="en-US" altLang="zh-TW" sz="180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18000" u="sng" dirty="0" err="1" smtClean="0">
                <a:latin typeface="Comic Sans MS" panose="030F0702030302020204" pitchFamily="66" charset="0"/>
              </a:rPr>
              <a:t>ka</a:t>
            </a:r>
            <a:r>
              <a:rPr lang="en-US" altLang="zh-TW" sz="180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18000" u="sng" dirty="0" err="1" smtClean="0">
                <a:latin typeface="Comic Sans MS" panose="030F0702030302020204" pitchFamily="66" charset="0"/>
              </a:rPr>
              <a:t>chu</a:t>
            </a:r>
            <a:endParaRPr lang="zh-TW" altLang="en-US" sz="18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1" y="1550275"/>
            <a:ext cx="6076895" cy="4550979"/>
          </a:xfrm>
        </p:spPr>
      </p:pic>
      <p:sp>
        <p:nvSpPr>
          <p:cNvPr id="5" name="文字方塊 4"/>
          <p:cNvSpPr txBox="1"/>
          <p:nvPr/>
        </p:nvSpPr>
        <p:spPr>
          <a:xfrm>
            <a:off x="7232158" y="1932938"/>
            <a:ext cx="4398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 smtClean="0">
                <a:solidFill>
                  <a:srgbClr val="0D047C"/>
                </a:solidFill>
                <a:latin typeface="Comic Sans MS" panose="030F0702030302020204" pitchFamily="66" charset="0"/>
              </a:rPr>
              <a:t>Who's That Pokémon?</a:t>
            </a:r>
            <a:endParaRPr lang="zh-TW" altLang="en-US" sz="8000" dirty="0">
              <a:solidFill>
                <a:srgbClr val="0D047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78221" y="1783165"/>
            <a:ext cx="11477296" cy="393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0" u="sng" dirty="0" smtClean="0">
                <a:latin typeface="Comic Sans MS" panose="030F0702030302020204" pitchFamily="66" charset="0"/>
              </a:rPr>
              <a:t>od</a:t>
            </a:r>
            <a:r>
              <a:rPr lang="en-US" altLang="zh-TW" sz="180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18000" u="sng" dirty="0" smtClean="0">
                <a:latin typeface="Comic Sans MS" panose="030F0702030302020204" pitchFamily="66" charset="0"/>
              </a:rPr>
              <a:t>di</a:t>
            </a:r>
            <a:r>
              <a:rPr lang="en-US" altLang="zh-TW" sz="180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18000" u="sng" dirty="0" err="1" smtClean="0">
                <a:latin typeface="Comic Sans MS" panose="030F0702030302020204" pitchFamily="66" charset="0"/>
              </a:rPr>
              <a:t>sh</a:t>
            </a:r>
            <a:endParaRPr lang="zh-TW" altLang="en-US" sz="18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73" y="1794161"/>
            <a:ext cx="5037666" cy="3778250"/>
          </a:xfrm>
        </p:spPr>
      </p:pic>
      <p:sp>
        <p:nvSpPr>
          <p:cNvPr id="5" name="文字方塊 4"/>
          <p:cNvSpPr txBox="1"/>
          <p:nvPr/>
        </p:nvSpPr>
        <p:spPr>
          <a:xfrm>
            <a:off x="6601536" y="1786759"/>
            <a:ext cx="4398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 smtClean="0">
                <a:solidFill>
                  <a:srgbClr val="0D047C"/>
                </a:solidFill>
                <a:latin typeface="Comic Sans MS" panose="030F0702030302020204" pitchFamily="66" charset="0"/>
              </a:rPr>
              <a:t>Who's That Pokémon?</a:t>
            </a:r>
            <a:endParaRPr lang="zh-TW" altLang="en-US" sz="8000" dirty="0">
              <a:solidFill>
                <a:srgbClr val="0D047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58391" y="1784131"/>
            <a:ext cx="11477296" cy="393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0" u="sng" dirty="0" smtClean="0">
                <a:latin typeface="Comic Sans MS" panose="030F0702030302020204" pitchFamily="66" charset="0"/>
              </a:rPr>
              <a:t>Meow</a:t>
            </a:r>
            <a:r>
              <a:rPr lang="en-US" altLang="zh-TW" sz="180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18000" u="sng" dirty="0" err="1" smtClean="0">
                <a:latin typeface="Comic Sans MS" panose="030F0702030302020204" pitchFamily="66" charset="0"/>
              </a:rPr>
              <a:t>th</a:t>
            </a:r>
            <a:endParaRPr lang="zh-TW" altLang="en-US" sz="18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2676" y="387627"/>
            <a:ext cx="9801936" cy="1280890"/>
          </a:xfrm>
        </p:spPr>
        <p:txBody>
          <a:bodyPr/>
          <a:lstStyle/>
          <a:p>
            <a:r>
              <a:rPr lang="en-US" altLang="zh-TW" sz="4800" dirty="0" smtClean="0">
                <a:latin typeface="Comic Sans MS" panose="030F0702030302020204" pitchFamily="66" charset="0"/>
              </a:rPr>
              <a:t>1. What did Ash say when the </a:t>
            </a:r>
            <a:r>
              <a:rPr lang="en-US" altLang="zh-TW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Bulbasaur</a:t>
            </a:r>
            <a:r>
              <a:rPr lang="en-US" altLang="zh-TW" sz="4800" dirty="0" smtClean="0">
                <a:latin typeface="Comic Sans MS" panose="030F0702030302020204" pitchFamily="66" charset="0"/>
              </a:rPr>
              <a:t> showed up? (01’’10)</a:t>
            </a:r>
            <a:endParaRPr lang="zh-TW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525517" y="2440880"/>
            <a:ext cx="11477296" cy="393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>
                <a:latin typeface="Comic Sans MS" panose="030F0702030302020204" pitchFamily="66" charset="0"/>
              </a:rPr>
              <a:t>Wow!</a:t>
            </a:r>
            <a:r>
              <a:rPr lang="zh-TW" altLang="en-US" sz="9600" dirty="0" smtClean="0">
                <a:latin typeface="Comic Sans MS" panose="030F0702030302020204" pitchFamily="66" charset="0"/>
              </a:rPr>
              <a:t> </a:t>
            </a:r>
            <a:endParaRPr lang="en-US" altLang="zh-TW" sz="9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altLang="zh-TW" sz="9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zh-TW" altLang="en-US" sz="9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9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can’t believe it.</a:t>
            </a:r>
            <a:endParaRPr lang="zh-TW" altLang="en-US" sz="9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4207" y="624110"/>
            <a:ext cx="9770405" cy="1280890"/>
          </a:xfrm>
        </p:spPr>
        <p:txBody>
          <a:bodyPr/>
          <a:lstStyle/>
          <a:p>
            <a:r>
              <a:rPr lang="en-US" altLang="zh-TW" sz="4800" dirty="0" smtClean="0">
                <a:latin typeface="Comic Sans MS" panose="030F0702030302020204" pitchFamily="66" charset="0"/>
              </a:rPr>
              <a:t>2. Pokédex(</a:t>
            </a:r>
            <a:r>
              <a:rPr lang="zh-TW" altLang="en-US" sz="4800" dirty="0" smtClean="0">
                <a:latin typeface="Comic Sans MS" panose="030F0702030302020204" pitchFamily="66" charset="0"/>
              </a:rPr>
              <a:t>圖鑑</a:t>
            </a:r>
            <a:r>
              <a:rPr lang="en-US" altLang="zh-TW" sz="4800" dirty="0" smtClean="0">
                <a:latin typeface="Comic Sans MS" panose="030F0702030302020204" pitchFamily="66" charset="0"/>
              </a:rPr>
              <a:t>) says Bulbasaur is a plant or an animal? (01’’20)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                                  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525517" y="2440880"/>
            <a:ext cx="11477296" cy="393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Not sure!</a:t>
            </a:r>
            <a:endParaRPr lang="zh-TW" altLang="en-US" sz="1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4565" y="434924"/>
            <a:ext cx="10158247" cy="1280890"/>
          </a:xfrm>
        </p:spPr>
        <p:txBody>
          <a:bodyPr/>
          <a:lstStyle/>
          <a:p>
            <a:r>
              <a:rPr lang="en-US" altLang="zh-TW" sz="4800" dirty="0" smtClean="0">
                <a:latin typeface="Comic Sans MS" panose="030F0702030302020204" pitchFamily="66" charset="0"/>
              </a:rPr>
              <a:t>3. Misty fell into a trap, and Brock was missing. Ash said……(03’’29)</a:t>
            </a:r>
            <a:endParaRPr lang="zh-TW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525517" y="2440880"/>
            <a:ext cx="11477296" cy="393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>
                <a:latin typeface="Comic Sans MS" panose="030F0702030302020204" pitchFamily="66" charset="0"/>
              </a:rPr>
              <a:t>This is just</a:t>
            </a:r>
            <a:r>
              <a:rPr lang="zh-TW" altLang="en-US" sz="9600" dirty="0" smtClean="0">
                <a:latin typeface="Comic Sans MS" panose="030F0702030302020204" pitchFamily="66" charset="0"/>
              </a:rPr>
              <a:t> </a:t>
            </a:r>
            <a:endParaRPr lang="en-US" altLang="zh-TW" sz="9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altLang="zh-TW" sz="1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not our day</a:t>
            </a:r>
            <a:r>
              <a:rPr lang="en-US" altLang="zh-TW" sz="9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zh-TW" altLang="en-US" sz="9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5738" y="419158"/>
            <a:ext cx="9738874" cy="1280890"/>
          </a:xfrm>
        </p:spPr>
        <p:txBody>
          <a:bodyPr/>
          <a:lstStyle/>
          <a:p>
            <a:r>
              <a:rPr lang="en-US" altLang="zh-TW" sz="4800" kern="100" dirty="0" smtClean="0"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 Who saved Ash, Misty, and Pikachu from the tree? (04’’50)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2869" y="2291255"/>
            <a:ext cx="10322198" cy="3777622"/>
          </a:xfrm>
        </p:spPr>
        <p:txBody>
          <a:bodyPr/>
          <a:lstStyle/>
          <a:p>
            <a:r>
              <a:rPr lang="zh-TW" altLang="zh-TW" sz="8000" kern="100" dirty="0" smtClean="0"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圈出正確答案</a:t>
            </a:r>
            <a:r>
              <a:rPr lang="en-US" altLang="zh-TW" sz="9600" kern="100" dirty="0" smtClean="0"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(Melanie / Brock / Bulbasaur</a:t>
            </a:r>
            <a:r>
              <a:rPr lang="en-US" altLang="zh-TW" sz="9600" kern="100" dirty="0" smtClean="0">
                <a:effectLst/>
                <a:latin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9600" kern="100" dirty="0" smtClean="0"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en-US" altLang="zh-TW" sz="8000" kern="100" dirty="0" smtClean="0"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</a:t>
            </a:r>
            <a:endParaRPr lang="zh-TW" altLang="en-US" sz="8000" dirty="0"/>
          </a:p>
        </p:txBody>
      </p:sp>
      <p:sp>
        <p:nvSpPr>
          <p:cNvPr id="4" name="橢圓 3"/>
          <p:cNvSpPr/>
          <p:nvPr/>
        </p:nvSpPr>
        <p:spPr>
          <a:xfrm>
            <a:off x="7110248" y="3342290"/>
            <a:ext cx="4284005" cy="19549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0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7269" y="387627"/>
            <a:ext cx="9202847" cy="1280890"/>
          </a:xfrm>
        </p:spPr>
        <p:txBody>
          <a:bodyPr/>
          <a:lstStyle/>
          <a:p>
            <a:r>
              <a:rPr lang="en-US" altLang="zh-TW" sz="4800" dirty="0" smtClean="0">
                <a:latin typeface="Comic Sans MS" panose="030F0702030302020204" pitchFamily="66" charset="0"/>
              </a:rPr>
              <a:t>5. What does Melanie do at her Pokémon help stop? (05’’55)</a:t>
            </a:r>
            <a:endParaRPr lang="zh-TW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855" y="2354317"/>
            <a:ext cx="11209283" cy="3777622"/>
          </a:xfrm>
        </p:spPr>
        <p:txBody>
          <a:bodyPr/>
          <a:lstStyle/>
          <a:p>
            <a:r>
              <a:rPr lang="en-US" altLang="zh-TW" sz="7200" dirty="0" smtClean="0">
                <a:latin typeface="Comic Sans MS" panose="030F0702030302020204" pitchFamily="66" charset="0"/>
              </a:rPr>
              <a:t>She ______________ injured(</a:t>
            </a:r>
            <a:r>
              <a:rPr lang="zh-TW" altLang="en-US" sz="7200" dirty="0" smtClean="0">
                <a:latin typeface="Comic Sans MS" panose="030F0702030302020204" pitchFamily="66" charset="0"/>
              </a:rPr>
              <a:t>受傷的</a:t>
            </a:r>
            <a:r>
              <a:rPr lang="en-US" altLang="zh-TW" sz="7200" dirty="0" smtClean="0">
                <a:latin typeface="Comic Sans MS" panose="030F0702030302020204" pitchFamily="66" charset="0"/>
              </a:rPr>
              <a:t>) and </a:t>
            </a:r>
          </a:p>
          <a:p>
            <a:pPr marL="0" indent="0">
              <a:buNone/>
            </a:pPr>
            <a:r>
              <a:rPr lang="zh-TW" altLang="en-US" sz="7200" dirty="0">
                <a:latin typeface="Comic Sans MS" panose="030F0702030302020204" pitchFamily="66" charset="0"/>
              </a:rPr>
              <a:t> </a:t>
            </a:r>
            <a:r>
              <a:rPr lang="en-US" altLang="zh-TW" sz="7200" dirty="0" smtClean="0">
                <a:latin typeface="Comic Sans MS" panose="030F0702030302020204" pitchFamily="66" charset="0"/>
              </a:rPr>
              <a:t>weak(</a:t>
            </a:r>
            <a:r>
              <a:rPr lang="zh-TW" altLang="en-US" sz="7200" dirty="0" smtClean="0">
                <a:latin typeface="Comic Sans MS" panose="030F0702030302020204" pitchFamily="66" charset="0"/>
              </a:rPr>
              <a:t>弱小的</a:t>
            </a:r>
            <a:r>
              <a:rPr lang="en-US" altLang="zh-TW" sz="7200" dirty="0" smtClean="0">
                <a:latin typeface="Comic Sans MS" panose="030F0702030302020204" pitchFamily="66" charset="0"/>
              </a:rPr>
              <a:t>) Pokémons.</a:t>
            </a:r>
            <a:endParaRPr lang="zh-TW" altLang="en-US" sz="7200" dirty="0">
              <a:latin typeface="Comic Sans MS" panose="030F0702030302020204" pitchFamily="66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421117" y="2128345"/>
            <a:ext cx="8403021" cy="107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takes care of</a:t>
            </a:r>
            <a:r>
              <a:rPr lang="zh-TW" alt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照顧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5380" y="434924"/>
            <a:ext cx="10247586" cy="1280890"/>
          </a:xfrm>
        </p:spPr>
        <p:txBody>
          <a:bodyPr/>
          <a:lstStyle/>
          <a:p>
            <a:r>
              <a:rPr lang="en-US" altLang="zh-TW" sz="4800" dirty="0" smtClean="0">
                <a:latin typeface="Comic Sans MS" panose="030F0702030302020204" pitchFamily="66" charset="0"/>
              </a:rPr>
              <a:t>6. Who sets up those traps to keep robbers away? (07’’10)</a:t>
            </a:r>
            <a:endParaRPr lang="zh-TW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372" y="2275489"/>
            <a:ext cx="11813628" cy="3777622"/>
          </a:xfrm>
        </p:spPr>
        <p:txBody>
          <a:bodyPr/>
          <a:lstStyle/>
          <a:p>
            <a:r>
              <a:rPr lang="zh-TW" altLang="en-US" sz="8000" dirty="0" smtClean="0">
                <a:latin typeface="Comic Sans MS" panose="030F0702030302020204" pitchFamily="66" charset="0"/>
              </a:rPr>
              <a:t>圈出正確答案</a:t>
            </a:r>
            <a:endParaRPr lang="en-US" altLang="zh-TW" sz="8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zh-TW" sz="8000" dirty="0" smtClean="0">
                <a:latin typeface="Comic Sans MS" panose="030F0702030302020204" pitchFamily="66" charset="0"/>
              </a:rPr>
              <a:t>( Bulbasaur / Team Racket / Melanie ) </a:t>
            </a:r>
            <a:endParaRPr lang="zh-TW" altLang="en-US" sz="8000" dirty="0">
              <a:latin typeface="Comic Sans MS" panose="030F0702030302020204" pitchFamily="66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959365" y="4657862"/>
            <a:ext cx="4284005" cy="19549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2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4207" y="324565"/>
            <a:ext cx="10152994" cy="1280890"/>
          </a:xfrm>
        </p:spPr>
        <p:txBody>
          <a:bodyPr/>
          <a:lstStyle/>
          <a:p>
            <a:r>
              <a:rPr lang="en-US" altLang="zh-TW" sz="4800" dirty="0" smtClean="0">
                <a:latin typeface="Comic Sans MS" panose="030F0702030302020204" pitchFamily="66" charset="0"/>
              </a:rPr>
              <a:t>7. Who wants to catch injured and weak Pokémon? (07’30)</a:t>
            </a:r>
            <a:endParaRPr lang="zh-TW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4207" y="2370083"/>
            <a:ext cx="8915400" cy="3777622"/>
          </a:xfrm>
        </p:spPr>
        <p:txBody>
          <a:bodyPr/>
          <a:lstStyle/>
          <a:p>
            <a:r>
              <a:rPr lang="zh-TW" altLang="en-US" sz="8000" dirty="0" smtClean="0">
                <a:latin typeface="Comic Sans MS" panose="030F0702030302020204" pitchFamily="66" charset="0"/>
              </a:rPr>
              <a:t>圈出正確答案</a:t>
            </a:r>
            <a:endParaRPr lang="en-US" altLang="zh-TW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TW" sz="8000" dirty="0" smtClean="0">
                <a:latin typeface="Comic Sans MS" panose="030F0702030302020204" pitchFamily="66" charset="0"/>
              </a:rPr>
              <a:t>(Team Racket / Ash / Pikachu )</a:t>
            </a:r>
            <a:endParaRPr lang="zh-TW" altLang="en-US" sz="8000" dirty="0">
              <a:latin typeface="Comic Sans MS" panose="030F0702030302020204" pitchFamily="66" charset="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545295" y="3628273"/>
            <a:ext cx="7046912" cy="14797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4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1419225" y="206375"/>
            <a:ext cx="10547350" cy="1281113"/>
          </a:xfrm>
        </p:spPr>
        <p:txBody>
          <a:bodyPr/>
          <a:lstStyle/>
          <a:p>
            <a:pPr eaLnBrk="1" hangingPunct="1"/>
            <a:r>
              <a:rPr lang="en-US" altLang="zh-TW" sz="7200" b="1" smtClean="0">
                <a:latin typeface="Comic Sans MS" panose="030F0702030302020204" pitchFamily="66" charset="0"/>
              </a:rPr>
              <a:t>Is your brother a cook?</a:t>
            </a:r>
            <a:endParaRPr lang="zh-TW" altLang="en-US" sz="7200" b="1" smtClean="0">
              <a:latin typeface="Comic Sans MS" panose="030F0702030302020204" pitchFamily="66" charset="0"/>
            </a:endParaRPr>
          </a:p>
        </p:txBody>
      </p:sp>
      <p:pic>
        <p:nvPicPr>
          <p:cNvPr id="3686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825" y="1487488"/>
            <a:ext cx="7953375" cy="5294312"/>
          </a:xfrm>
        </p:spPr>
      </p:pic>
      <p:sp>
        <p:nvSpPr>
          <p:cNvPr id="5" name="矩形: 圓角 4"/>
          <p:cNvSpPr/>
          <p:nvPr/>
        </p:nvSpPr>
        <p:spPr>
          <a:xfrm>
            <a:off x="576263" y="3489325"/>
            <a:ext cx="11249025" cy="267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TW" sz="15000" dirty="0">
                <a:solidFill>
                  <a:prstClr val="white"/>
                </a:solidFill>
              </a:rPr>
              <a:t>Yes, he is.</a:t>
            </a:r>
            <a:endParaRPr lang="zh-TW" altLang="en-US" sz="1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1503" y="545282"/>
            <a:ext cx="9723109" cy="1280890"/>
          </a:xfrm>
        </p:spPr>
        <p:txBody>
          <a:bodyPr/>
          <a:lstStyle/>
          <a:p>
            <a:r>
              <a:rPr lang="en-US" altLang="zh-TW" sz="4800" kern="100" dirty="0" smtClean="0"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8. How did </a:t>
            </a:r>
            <a:r>
              <a:rPr lang="en-US" altLang="zh-TW" sz="4800" b="1" kern="1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Misty</a:t>
            </a:r>
            <a:r>
              <a:rPr lang="en-US" altLang="zh-TW" sz="4800" kern="100" dirty="0" smtClean="0"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feel to Oddish? (09’20)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525517" y="2440880"/>
            <a:ext cx="11477296" cy="393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>
                <a:latin typeface="Comic Sans MS" panose="030F0702030302020204" pitchFamily="66" charset="0"/>
              </a:rPr>
              <a:t>She felt so</a:t>
            </a:r>
            <a:r>
              <a:rPr lang="zh-TW" altLang="en-US" sz="9600" dirty="0" smtClean="0">
                <a:latin typeface="Comic Sans MS" panose="030F0702030302020204" pitchFamily="66" charset="0"/>
              </a:rPr>
              <a:t> </a:t>
            </a:r>
            <a:endParaRPr lang="en-US" altLang="zh-TW" sz="9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altLang="zh-TW" sz="1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sorry</a:t>
            </a:r>
            <a:r>
              <a:rPr lang="en-US" altLang="zh-TW" sz="9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9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Oddish</a:t>
            </a:r>
            <a:r>
              <a:rPr lang="en-US" altLang="zh-TW" sz="8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8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zh-TW" altLang="en-US" sz="8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6097" y="624110"/>
            <a:ext cx="9628515" cy="1280890"/>
          </a:xfrm>
        </p:spPr>
        <p:txBody>
          <a:bodyPr/>
          <a:lstStyle/>
          <a:p>
            <a:r>
              <a:rPr lang="en-US" altLang="zh-TW" sz="4800" kern="100" dirty="0" smtClean="0"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9. Why was Bulbasaur so angry? (10’05)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5117" y="2228193"/>
            <a:ext cx="10763633" cy="3777622"/>
          </a:xfrm>
        </p:spPr>
        <p:txBody>
          <a:bodyPr/>
          <a:lstStyle/>
          <a:p>
            <a:r>
              <a:rPr lang="en-US" altLang="zh-TW" sz="9600" kern="100" dirty="0" smtClean="0"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It tried to ________ the other Pokémon.</a:t>
            </a:r>
            <a:endParaRPr lang="zh-TW" altLang="en-US" sz="9600" dirty="0"/>
          </a:p>
        </p:txBody>
      </p:sp>
      <p:sp>
        <p:nvSpPr>
          <p:cNvPr id="4" name="圓角矩形 3"/>
          <p:cNvSpPr/>
          <p:nvPr/>
        </p:nvSpPr>
        <p:spPr>
          <a:xfrm>
            <a:off x="1387366" y="3767959"/>
            <a:ext cx="5529481" cy="107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protect</a:t>
            </a:r>
            <a:r>
              <a:rPr lang="zh-TW" alt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保護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6290" y="1424152"/>
            <a:ext cx="10448322" cy="3777622"/>
          </a:xfrm>
        </p:spPr>
        <p:txBody>
          <a:bodyPr/>
          <a:lstStyle/>
          <a:p>
            <a:pPr lvl="0">
              <a:buClr>
                <a:srgbClr val="A53010"/>
              </a:buClr>
            </a:pPr>
            <a:r>
              <a:rPr lang="en-US" altLang="zh-TW" sz="9600" kern="100" dirty="0" smtClean="0"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Bulbasaur is a ________ of this village.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623849" y="2979683"/>
            <a:ext cx="5529481" cy="107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guard</a:t>
            </a:r>
            <a:r>
              <a:rPr lang="zh-TW" altLang="en-US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守衛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5737" y="482221"/>
            <a:ext cx="10042633" cy="1280890"/>
          </a:xfrm>
        </p:spPr>
        <p:txBody>
          <a:bodyPr/>
          <a:lstStyle/>
          <a:p>
            <a:r>
              <a:rPr lang="en-US" altLang="zh-TW" sz="4800" dirty="0" smtClean="0">
                <a:latin typeface="Comic Sans MS" panose="030F0702030302020204" pitchFamily="66" charset="0"/>
              </a:rPr>
              <a:t>10.</a:t>
            </a:r>
            <a:r>
              <a:rPr lang="zh-TW" altLang="en-US" sz="48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4800" dirty="0" smtClean="0">
                <a:latin typeface="Comic Sans MS" panose="030F0702030302020204" pitchFamily="66" charset="0"/>
              </a:rPr>
              <a:t>Why did Ash can get Bulbasaur in the end? (16’10)</a:t>
            </a:r>
            <a:endParaRPr lang="zh-TW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557048" y="2133600"/>
            <a:ext cx="11477296" cy="4259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Ash’s Pikachu won.</a:t>
            </a:r>
            <a:endParaRPr lang="zh-TW" altLang="en-US" sz="11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3088" y="218280"/>
            <a:ext cx="8911687" cy="1280890"/>
          </a:xfrm>
        </p:spPr>
        <p:txBody>
          <a:bodyPr/>
          <a:lstStyle/>
          <a:p>
            <a:r>
              <a:rPr lang="en-US" altLang="zh-TW" sz="4800" dirty="0" smtClean="0">
                <a:latin typeface="Comic Sans MS" panose="030F0702030302020204" pitchFamily="66" charset="0"/>
              </a:rPr>
              <a:t>11. How to be a good trainer?</a:t>
            </a:r>
            <a:endParaRPr lang="zh-TW" altLang="en-US" sz="4800" dirty="0">
              <a:latin typeface="Comic Sans MS" panose="030F0702030302020204" pitchFamily="66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33297" y="1686911"/>
            <a:ext cx="8119241" cy="4934606"/>
            <a:chOff x="1830" y="11547"/>
            <a:chExt cx="7605" cy="4290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flipV="1">
              <a:off x="1860" y="12720"/>
              <a:ext cx="7575" cy="1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1830" y="14295"/>
              <a:ext cx="7590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H="1">
              <a:off x="4185" y="11547"/>
              <a:ext cx="15" cy="423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6825" y="11607"/>
              <a:ext cx="15" cy="423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文字方塊 4"/>
          <p:cNvSpPr txBox="1"/>
          <p:nvPr/>
        </p:nvSpPr>
        <p:spPr>
          <a:xfrm>
            <a:off x="5006308" y="3093493"/>
            <a:ext cx="24689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5400" dirty="0" smtClean="0">
                <a:latin typeface="Comic Sans MS" panose="030F0702030302020204" pitchFamily="66" charset="0"/>
              </a:rPr>
              <a:t>Good </a:t>
            </a:r>
          </a:p>
          <a:p>
            <a:pPr algn="ctr"/>
            <a:r>
              <a:rPr lang="en-US" altLang="zh-TW" sz="5400" dirty="0" smtClean="0">
                <a:latin typeface="Comic Sans MS" panose="030F0702030302020204" pitchFamily="66" charset="0"/>
              </a:rPr>
              <a:t>trainer</a:t>
            </a:r>
            <a:endParaRPr lang="zh-TW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093082" y="1499171"/>
            <a:ext cx="2543503" cy="132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love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113237" y="3325946"/>
            <a:ext cx="2543503" cy="132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care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077068" y="5195409"/>
            <a:ext cx="2543503" cy="132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help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969030" y="1518814"/>
            <a:ext cx="2543503" cy="132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feed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993051" y="5195409"/>
            <a:ext cx="2543503" cy="132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hug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7811611" y="1527470"/>
            <a:ext cx="2543503" cy="132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play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7835587" y="3290142"/>
            <a:ext cx="3531351" cy="132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patient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949211" y="5150306"/>
            <a:ext cx="3717272" cy="132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respect</a:t>
            </a:r>
            <a:endParaRPr lang="zh-TW" altLang="en-US" sz="7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9163" y="1404938"/>
            <a:ext cx="5356225" cy="5341937"/>
          </a:xfrm>
        </p:spPr>
      </p:pic>
      <p:sp>
        <p:nvSpPr>
          <p:cNvPr id="37891" name="標題 1"/>
          <p:cNvSpPr>
            <a:spLocks noGrp="1"/>
          </p:cNvSpPr>
          <p:nvPr>
            <p:ph type="title"/>
          </p:nvPr>
        </p:nvSpPr>
        <p:spPr>
          <a:xfrm>
            <a:off x="533400" y="206375"/>
            <a:ext cx="11433175" cy="1281113"/>
          </a:xfrm>
        </p:spPr>
        <p:txBody>
          <a:bodyPr/>
          <a:lstStyle/>
          <a:p>
            <a:pPr eaLnBrk="1" hangingPunct="1"/>
            <a:r>
              <a:rPr lang="en-US" altLang="zh-TW" sz="7200" b="1" smtClean="0">
                <a:latin typeface="Comic Sans MS" panose="030F0702030302020204" pitchFamily="66" charset="0"/>
              </a:rPr>
              <a:t>Is your sister a student?</a:t>
            </a:r>
            <a:endParaRPr lang="zh-TW" altLang="en-US" sz="7200" b="1" smtClean="0">
              <a:latin typeface="Comic Sans MS" panose="030F0702030302020204" pitchFamily="66" charset="0"/>
            </a:endParaRPr>
          </a:p>
        </p:txBody>
      </p:sp>
      <p:sp>
        <p:nvSpPr>
          <p:cNvPr id="6" name="矩形: 圓角 5"/>
          <p:cNvSpPr/>
          <p:nvPr/>
        </p:nvSpPr>
        <p:spPr>
          <a:xfrm>
            <a:off x="576263" y="3489325"/>
            <a:ext cx="11249025" cy="267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TW" sz="15000" dirty="0">
                <a:solidFill>
                  <a:prstClr val="white"/>
                </a:solidFill>
              </a:rPr>
              <a:t>Yes, she is.</a:t>
            </a:r>
            <a:endParaRPr lang="zh-TW" altLang="en-US" sz="1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390" y="1402672"/>
            <a:ext cx="7907246" cy="5192425"/>
          </a:xfrm>
          <a:effectLst>
            <a:softEdge rad="112500"/>
          </a:effectLst>
        </p:spPr>
      </p:pic>
      <p:sp>
        <p:nvSpPr>
          <p:cNvPr id="38915" name="標題 1"/>
          <p:cNvSpPr txBox="1">
            <a:spLocks/>
          </p:cNvSpPr>
          <p:nvPr/>
        </p:nvSpPr>
        <p:spPr bwMode="auto">
          <a:xfrm>
            <a:off x="1419225" y="206375"/>
            <a:ext cx="105473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7200" b="1">
                <a:solidFill>
                  <a:srgbClr val="262626"/>
                </a:solidFill>
                <a:latin typeface="Comic Sans MS" panose="030F0702030302020204" pitchFamily="66" charset="0"/>
              </a:rPr>
              <a:t>Is Jolin Tsai a nurse?</a:t>
            </a:r>
            <a:endParaRPr lang="zh-TW" altLang="en-US" sz="7200" b="1">
              <a:solidFill>
                <a:srgbClr val="26262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矩形: 圓角 5"/>
          <p:cNvSpPr/>
          <p:nvPr/>
        </p:nvSpPr>
        <p:spPr>
          <a:xfrm>
            <a:off x="274638" y="1403350"/>
            <a:ext cx="11574462" cy="2519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TW" sz="12000" dirty="0">
                <a:solidFill>
                  <a:prstClr val="white"/>
                </a:solidFill>
              </a:rPr>
              <a:t>No, she isn’t.</a:t>
            </a:r>
            <a:endParaRPr lang="zh-TW" altLang="en-US" sz="12000" dirty="0">
              <a:solidFill>
                <a:prstClr val="white"/>
              </a:solidFill>
            </a:endParaRPr>
          </a:p>
        </p:txBody>
      </p:sp>
      <p:sp>
        <p:nvSpPr>
          <p:cNvPr id="7" name="矩形: 圓角 6"/>
          <p:cNvSpPr/>
          <p:nvPr/>
        </p:nvSpPr>
        <p:spPr>
          <a:xfrm>
            <a:off x="274638" y="4075113"/>
            <a:ext cx="11574462" cy="2671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TW" sz="12000" dirty="0">
                <a:solidFill>
                  <a:prstClr val="white"/>
                </a:solidFill>
              </a:rPr>
              <a:t>She’s a singer</a:t>
            </a:r>
            <a:r>
              <a:rPr lang="en-US" altLang="zh-TW" sz="15000" dirty="0">
                <a:solidFill>
                  <a:prstClr val="white"/>
                </a:solidFill>
              </a:rPr>
              <a:t>.</a:t>
            </a:r>
            <a:endParaRPr lang="zh-TW" altLang="en-US" sz="1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892" y="1390095"/>
            <a:ext cx="7379385" cy="5251663"/>
          </a:xfrm>
          <a:effectLst>
            <a:softEdge rad="112500"/>
          </a:effectLst>
        </p:spPr>
      </p:pic>
      <p:sp>
        <p:nvSpPr>
          <p:cNvPr id="39939" name="標題 1"/>
          <p:cNvSpPr txBox="1">
            <a:spLocks/>
          </p:cNvSpPr>
          <p:nvPr/>
        </p:nvSpPr>
        <p:spPr bwMode="auto">
          <a:xfrm>
            <a:off x="2130425" y="198438"/>
            <a:ext cx="1155223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7200" b="1">
                <a:solidFill>
                  <a:srgbClr val="262626"/>
                </a:solidFill>
                <a:latin typeface="Comic Sans MS" panose="030F0702030302020204" pitchFamily="66" charset="0"/>
              </a:rPr>
              <a:t>Is Ke P a teacher?</a:t>
            </a:r>
            <a:endParaRPr lang="zh-TW" altLang="en-US" sz="7200" b="1">
              <a:solidFill>
                <a:srgbClr val="26262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矩形: 圓角 5"/>
          <p:cNvSpPr/>
          <p:nvPr/>
        </p:nvSpPr>
        <p:spPr>
          <a:xfrm>
            <a:off x="590550" y="1411288"/>
            <a:ext cx="11574463" cy="2519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TW" sz="12000" dirty="0">
                <a:solidFill>
                  <a:prstClr val="white"/>
                </a:solidFill>
              </a:rPr>
              <a:t>No, he isn’t.</a:t>
            </a:r>
            <a:endParaRPr lang="zh-TW" altLang="en-US" sz="12000" dirty="0">
              <a:solidFill>
                <a:prstClr val="white"/>
              </a:solidFill>
            </a:endParaRPr>
          </a:p>
        </p:txBody>
      </p:sp>
      <p:sp>
        <p:nvSpPr>
          <p:cNvPr id="7" name="矩形: 圓角 6"/>
          <p:cNvSpPr/>
          <p:nvPr/>
        </p:nvSpPr>
        <p:spPr>
          <a:xfrm>
            <a:off x="590550" y="4083050"/>
            <a:ext cx="11574463" cy="2673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TW" sz="12000" dirty="0">
                <a:solidFill>
                  <a:prstClr val="white"/>
                </a:solidFill>
              </a:rPr>
              <a:t>He’s a doctor</a:t>
            </a:r>
            <a:r>
              <a:rPr lang="en-US" altLang="zh-TW" sz="15000" dirty="0">
                <a:solidFill>
                  <a:prstClr val="white"/>
                </a:solidFill>
              </a:rPr>
              <a:t>.</a:t>
            </a:r>
            <a:endParaRPr lang="zh-TW" altLang="en-US" sz="1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6863" y="1414463"/>
            <a:ext cx="5889625" cy="5443537"/>
          </a:xfrm>
        </p:spPr>
      </p:pic>
      <p:sp>
        <p:nvSpPr>
          <p:cNvPr id="40963" name="標題 1"/>
          <p:cNvSpPr txBox="1">
            <a:spLocks/>
          </p:cNvSpPr>
          <p:nvPr/>
        </p:nvSpPr>
        <p:spPr bwMode="auto">
          <a:xfrm>
            <a:off x="1643063" y="130175"/>
            <a:ext cx="115522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7200" b="1">
                <a:solidFill>
                  <a:srgbClr val="262626"/>
                </a:solidFill>
                <a:latin typeface="Comic Sans MS" panose="030F0702030302020204" pitchFamily="66" charset="0"/>
              </a:rPr>
              <a:t>Is Squirtle a dancer?</a:t>
            </a:r>
            <a:endParaRPr lang="zh-TW" altLang="en-US" sz="7200" b="1">
              <a:solidFill>
                <a:srgbClr val="26262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矩形: 圓角 5"/>
          <p:cNvSpPr/>
          <p:nvPr/>
        </p:nvSpPr>
        <p:spPr>
          <a:xfrm>
            <a:off x="590550" y="1411288"/>
            <a:ext cx="11574463" cy="2519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TW" sz="12000" dirty="0">
                <a:solidFill>
                  <a:prstClr val="white"/>
                </a:solidFill>
              </a:rPr>
              <a:t>No, it isn’t.</a:t>
            </a:r>
            <a:endParaRPr lang="zh-TW" altLang="en-US" sz="12000" dirty="0">
              <a:solidFill>
                <a:prstClr val="white"/>
              </a:solidFill>
            </a:endParaRPr>
          </a:p>
        </p:txBody>
      </p:sp>
      <p:sp>
        <p:nvSpPr>
          <p:cNvPr id="7" name="矩形: 圓角 6"/>
          <p:cNvSpPr/>
          <p:nvPr/>
        </p:nvSpPr>
        <p:spPr>
          <a:xfrm>
            <a:off x="590550" y="4083050"/>
            <a:ext cx="11574463" cy="2673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altLang="zh-TW" sz="12000" dirty="0">
                <a:solidFill>
                  <a:prstClr val="white"/>
                </a:solidFill>
              </a:rPr>
              <a:t>It’s a firefighter</a:t>
            </a:r>
            <a:r>
              <a:rPr lang="en-US" altLang="zh-TW" sz="15000" dirty="0">
                <a:solidFill>
                  <a:prstClr val="white"/>
                </a:solidFill>
              </a:rPr>
              <a:t>.</a:t>
            </a:r>
            <a:endParaRPr lang="zh-TW" altLang="en-US" sz="1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8083" y="624110"/>
            <a:ext cx="10583917" cy="1280890"/>
          </a:xfrm>
        </p:spPr>
        <p:txBody>
          <a:bodyPr/>
          <a:lstStyle/>
          <a:p>
            <a:r>
              <a:rPr lang="en-US" altLang="zh-TW" sz="6000" b="1" dirty="0" smtClean="0">
                <a:latin typeface="Comic Sans MS" panose="030F0702030302020204" pitchFamily="66" charset="0"/>
              </a:rPr>
              <a:t>Watch Video, Learn English</a:t>
            </a:r>
            <a:endParaRPr lang="zh-TW" alt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8426" y="1905000"/>
            <a:ext cx="8915400" cy="3777622"/>
          </a:xfrm>
        </p:spPr>
        <p:txBody>
          <a:bodyPr/>
          <a:lstStyle/>
          <a:p>
            <a:r>
              <a:rPr lang="en-US" altLang="zh-TW" sz="6000" dirty="0" smtClean="0">
                <a:latin typeface="Comic Sans MS" panose="030F0702030302020204" pitchFamily="66" charset="0"/>
              </a:rPr>
              <a:t>Title: </a:t>
            </a:r>
            <a:r>
              <a:rPr lang="en-US" altLang="zh-TW" sz="6000" dirty="0" smtClean="0">
                <a:solidFill>
                  <a:srgbClr val="0D047C"/>
                </a:solidFill>
                <a:latin typeface="Comic Sans MS" panose="030F0702030302020204" pitchFamily="66" charset="0"/>
              </a:rPr>
              <a:t>Bulbasaur and the Hidden Village</a:t>
            </a:r>
            <a:endParaRPr lang="zh-TW" altLang="en-US" sz="6000" dirty="0">
              <a:solidFill>
                <a:srgbClr val="0D047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66" y="4106331"/>
            <a:ext cx="3344860" cy="253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r="13537"/>
          <a:stretch/>
        </p:blipFill>
        <p:spPr>
          <a:xfrm>
            <a:off x="2443653" y="4106331"/>
            <a:ext cx="3309173" cy="253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12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1337" y="534774"/>
            <a:ext cx="11655973" cy="1280890"/>
          </a:xfrm>
        </p:spPr>
        <p:txBody>
          <a:bodyPr/>
          <a:lstStyle/>
          <a:p>
            <a:r>
              <a:rPr lang="en-US" altLang="zh-TW" dirty="0" smtClean="0"/>
              <a:t>                            </a:t>
            </a:r>
            <a:r>
              <a:rPr lang="en-US" altLang="zh-TW" sz="4000" dirty="0" smtClean="0">
                <a:latin typeface="Comic Sans MS" panose="030F0702030302020204" pitchFamily="66" charset="0"/>
              </a:rPr>
              <a:t>Characters: (Human)</a:t>
            </a:r>
            <a:br>
              <a:rPr lang="en-US" altLang="zh-TW" sz="4000" dirty="0" smtClean="0">
                <a:latin typeface="Comic Sans MS" panose="030F0702030302020204" pitchFamily="66" charset="0"/>
              </a:rPr>
            </a:br>
            <a:r>
              <a:rPr lang="en-US" altLang="zh-TW" sz="4000" dirty="0" smtClean="0">
                <a:latin typeface="Comic Sans MS" panose="030F0702030302020204" pitchFamily="66" charset="0"/>
              </a:rPr>
              <a:t>Ash</a:t>
            </a:r>
            <a:r>
              <a:rPr lang="zh-TW" altLang="en-US" sz="4000" dirty="0" smtClean="0">
                <a:latin typeface="Comic Sans MS" panose="030F0702030302020204" pitchFamily="66" charset="0"/>
              </a:rPr>
              <a:t>、</a:t>
            </a:r>
            <a:r>
              <a:rPr lang="en-US" altLang="zh-TW" sz="4000" dirty="0" smtClean="0">
                <a:latin typeface="Comic Sans MS" panose="030F0702030302020204" pitchFamily="66" charset="0"/>
              </a:rPr>
              <a:t>Misty</a:t>
            </a:r>
            <a:r>
              <a:rPr lang="zh-TW" altLang="en-US" sz="4000" dirty="0" smtClean="0">
                <a:latin typeface="Comic Sans MS" panose="030F0702030302020204" pitchFamily="66" charset="0"/>
              </a:rPr>
              <a:t>、</a:t>
            </a:r>
            <a:r>
              <a:rPr lang="en-US" altLang="zh-TW" sz="4000" dirty="0" smtClean="0">
                <a:latin typeface="Comic Sans MS" panose="030F0702030302020204" pitchFamily="66" charset="0"/>
              </a:rPr>
              <a:t>Brock</a:t>
            </a:r>
            <a:r>
              <a:rPr lang="zh-TW" altLang="en-US" sz="4000" dirty="0" smtClean="0">
                <a:latin typeface="Comic Sans MS" panose="030F0702030302020204" pitchFamily="66" charset="0"/>
              </a:rPr>
              <a:t>、</a:t>
            </a:r>
            <a:r>
              <a:rPr lang="en-US" altLang="zh-TW" sz="4000" dirty="0" smtClean="0">
                <a:latin typeface="Comic Sans MS" panose="030F0702030302020204" pitchFamily="66" charset="0"/>
              </a:rPr>
              <a:t>Melanie</a:t>
            </a:r>
            <a:r>
              <a:rPr lang="zh-TW" altLang="en-US" sz="4000" dirty="0" smtClean="0">
                <a:latin typeface="Comic Sans MS" panose="030F0702030302020204" pitchFamily="66" charset="0"/>
              </a:rPr>
              <a:t>、</a:t>
            </a:r>
            <a:r>
              <a:rPr lang="en-US" altLang="zh-TW" sz="4000" dirty="0" smtClean="0">
                <a:latin typeface="Comic Sans MS" panose="030F0702030302020204" pitchFamily="66" charset="0"/>
              </a:rPr>
              <a:t>Jessie</a:t>
            </a:r>
            <a:r>
              <a:rPr lang="zh-TW" altLang="en-US" sz="4000" dirty="0" smtClean="0">
                <a:latin typeface="Comic Sans MS" panose="030F0702030302020204" pitchFamily="66" charset="0"/>
              </a:rPr>
              <a:t>、</a:t>
            </a:r>
            <a:r>
              <a:rPr lang="en-US" altLang="zh-TW" sz="4000" dirty="0" smtClean="0">
                <a:latin typeface="Comic Sans MS" panose="030F0702030302020204" pitchFamily="66" charset="0"/>
              </a:rPr>
              <a:t>James</a:t>
            </a:r>
            <a:endParaRPr lang="zh-TW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2784311"/>
            <a:ext cx="5651216" cy="353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r="22500"/>
          <a:stretch/>
        </p:blipFill>
        <p:spPr>
          <a:xfrm>
            <a:off x="6313367" y="2784311"/>
            <a:ext cx="2345067" cy="268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54" y="2304394"/>
            <a:ext cx="2644994" cy="443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向下箭號 6"/>
          <p:cNvSpPr/>
          <p:nvPr/>
        </p:nvSpPr>
        <p:spPr>
          <a:xfrm>
            <a:off x="1481959" y="1905000"/>
            <a:ext cx="346841" cy="127963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3188214" y="1905000"/>
            <a:ext cx="346841" cy="127963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5039711" y="1828801"/>
            <a:ext cx="346841" cy="127963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7312479" y="1815664"/>
            <a:ext cx="346841" cy="127963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9081292" y="1828801"/>
            <a:ext cx="346841" cy="127963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11316737" y="1815664"/>
            <a:ext cx="346841" cy="127963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2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Comic Sans MS" panose="030F0702030302020204" pitchFamily="66" charset="0"/>
              </a:rPr>
              <a:t>Characters: </a:t>
            </a:r>
            <a:r>
              <a:rPr lang="en-US" altLang="zh-TW" sz="4000" dirty="0" smtClean="0">
                <a:latin typeface="Comic Sans MS" panose="030F0702030302020204" pitchFamily="66" charset="0"/>
              </a:rPr>
              <a:t>(Pokémon)</a:t>
            </a:r>
            <a:r>
              <a:rPr lang="en-US" altLang="zh-TW" sz="4000" dirty="0">
                <a:latin typeface="Comic Sans MS" panose="030F0702030302020204" pitchFamily="66" charset="0"/>
              </a:rPr>
              <a:t/>
            </a:r>
            <a:br>
              <a:rPr lang="en-US" altLang="zh-TW" sz="4000" dirty="0">
                <a:latin typeface="Comic Sans MS" panose="030F0702030302020204" pitchFamily="66" charset="0"/>
              </a:rPr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70" y="2054773"/>
            <a:ext cx="5778565" cy="4322638"/>
          </a:xfrm>
        </p:spPr>
      </p:pic>
      <p:sp>
        <p:nvSpPr>
          <p:cNvPr id="5" name="文字方塊 4"/>
          <p:cNvSpPr txBox="1"/>
          <p:nvPr/>
        </p:nvSpPr>
        <p:spPr>
          <a:xfrm>
            <a:off x="7106033" y="2054773"/>
            <a:ext cx="4398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dirty="0" smtClean="0">
                <a:solidFill>
                  <a:srgbClr val="0D047C"/>
                </a:solidFill>
                <a:latin typeface="Comic Sans MS" panose="030F0702030302020204" pitchFamily="66" charset="0"/>
              </a:rPr>
              <a:t>Who's That Pokémon?</a:t>
            </a:r>
            <a:endParaRPr lang="zh-TW" altLang="en-US" sz="8000" dirty="0">
              <a:solidFill>
                <a:srgbClr val="0D047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57655" y="2054773"/>
            <a:ext cx="12234042" cy="393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0" u="sng" dirty="0" err="1" smtClean="0">
                <a:latin typeface="Comic Sans MS" panose="030F0702030302020204" pitchFamily="66" charset="0"/>
              </a:rPr>
              <a:t>Bul</a:t>
            </a:r>
            <a:r>
              <a:rPr lang="en-US" altLang="zh-TW" sz="160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16000" u="sng" dirty="0" err="1" smtClean="0">
                <a:latin typeface="Comic Sans MS" panose="030F0702030302020204" pitchFamily="66" charset="0"/>
              </a:rPr>
              <a:t>ba</a:t>
            </a:r>
            <a:r>
              <a:rPr lang="en-US" altLang="zh-TW" sz="160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16000" u="sng" dirty="0" err="1" smtClean="0">
                <a:latin typeface="Comic Sans MS" panose="030F0702030302020204" pitchFamily="66" charset="0"/>
              </a:rPr>
              <a:t>saur</a:t>
            </a:r>
            <a:endParaRPr lang="zh-TW" altLang="en-US" sz="16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402</Words>
  <Application>Microsoft Office PowerPoint</Application>
  <PresentationFormat>寬螢幕</PresentationFormat>
  <Paragraphs>67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微軟正黑體</vt:lpstr>
      <vt:lpstr>新細明體</vt:lpstr>
      <vt:lpstr>Arial</vt:lpstr>
      <vt:lpstr>Calibri</vt:lpstr>
      <vt:lpstr>Century Gothic</vt:lpstr>
      <vt:lpstr>Comic Sans MS</vt:lpstr>
      <vt:lpstr>Times New Roman</vt:lpstr>
      <vt:lpstr>Wingdings 3</vt:lpstr>
      <vt:lpstr>絲縷</vt:lpstr>
      <vt:lpstr>Sentence Practice</vt:lpstr>
      <vt:lpstr>Is your brother a cook?</vt:lpstr>
      <vt:lpstr>Is your sister a student?</vt:lpstr>
      <vt:lpstr>PowerPoint 簡報</vt:lpstr>
      <vt:lpstr>PowerPoint 簡報</vt:lpstr>
      <vt:lpstr>PowerPoint 簡報</vt:lpstr>
      <vt:lpstr>Watch Video, Learn English</vt:lpstr>
      <vt:lpstr>                            Characters: (Human) Ash、Misty、Brock、Melanie、Jessie、James</vt:lpstr>
      <vt:lpstr>Characters: (Pokémon) </vt:lpstr>
      <vt:lpstr>PowerPoint 簡報</vt:lpstr>
      <vt:lpstr>PowerPoint 簡報</vt:lpstr>
      <vt:lpstr>PowerPoint 簡報</vt:lpstr>
      <vt:lpstr>1. What did Ash say when the Bulbasaur showed up? (01’’10)</vt:lpstr>
      <vt:lpstr>2. Pokédex(圖鑑) says Bulbasaur is a plant or an animal? (01’’20)                                                          </vt:lpstr>
      <vt:lpstr>3. Misty fell into a trap, and Brock was missing. Ash said……(03’’29)</vt:lpstr>
      <vt:lpstr>4. Who saved Ash, Misty, and Pikachu from the tree? (04’’50)</vt:lpstr>
      <vt:lpstr>5. What does Melanie do at her Pokémon help stop? (05’’55)</vt:lpstr>
      <vt:lpstr>6. Who sets up those traps to keep robbers away? (07’’10)</vt:lpstr>
      <vt:lpstr>7. Who wants to catch injured and weak Pokémon? (07’30)</vt:lpstr>
      <vt:lpstr>8. How did Misty feel to Oddish? (09’20)</vt:lpstr>
      <vt:lpstr>9. Why was Bulbasaur so angry? (10’05)</vt:lpstr>
      <vt:lpstr>PowerPoint 簡報</vt:lpstr>
      <vt:lpstr>10. Why did Ash can get Bulbasaur in the end? (16’10)</vt:lpstr>
      <vt:lpstr>11. How to be a good trainer?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Sentence Practice</dc:title>
  <dc:creator>葉德涵</dc:creator>
  <cp:lastModifiedBy>葉德涵</cp:lastModifiedBy>
  <cp:revision>33</cp:revision>
  <dcterms:created xsi:type="dcterms:W3CDTF">2016-09-10T00:09:56Z</dcterms:created>
  <dcterms:modified xsi:type="dcterms:W3CDTF">2016-09-10T01:19:17Z</dcterms:modified>
</cp:coreProperties>
</file>